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1"/>
  </p:notesMasterIdLst>
  <p:sldIdLst>
    <p:sldId id="270" r:id="rId5"/>
    <p:sldId id="269" r:id="rId6"/>
    <p:sldId id="256" r:id="rId7"/>
    <p:sldId id="257" r:id="rId8"/>
    <p:sldId id="258" r:id="rId9"/>
    <p:sldId id="259" r:id="rId10"/>
    <p:sldId id="260" r:id="rId11"/>
    <p:sldId id="261" r:id="rId12"/>
    <p:sldId id="262" r:id="rId13"/>
    <p:sldId id="265" r:id="rId14"/>
    <p:sldId id="267" r:id="rId15"/>
    <p:sldId id="263" r:id="rId16"/>
    <p:sldId id="268" r:id="rId17"/>
    <p:sldId id="264" r:id="rId18"/>
    <p:sldId id="271" r:id="rId19"/>
    <p:sldId id="26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0B2AE2-1789-493F-A50B-95E9E9F2591E}" type="datetimeFigureOut">
              <a:rPr lang="en-US" smtClean="0"/>
              <a:t>5/16/2013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92D177-E948-4C29-982B-6883522CEE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946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rh.noaa.gov/crp/?n=education-heattransfer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rh.noaa.gov/crp/?n=education-airmasses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Convection.gif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http://www.srh.noaa.gov/crp/?n=education-heattransfer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92D177-E948-4C29-982B-6883522CEE4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3309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http://www.srh.noaa.gov/crp/?n=education-airmasses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92D177-E948-4C29-982B-6883522CEE4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2374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http://commons.wikimedia.org/wiki/File:Convection.gif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92D177-E948-4C29-982B-6883522CEE49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097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41B52-7ED3-4C52-A974-D97F8EC8E18C}" type="datetimeFigureOut">
              <a:rPr lang="en-US" smtClean="0"/>
              <a:t>5/16/2013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5540-C1F8-4EC1-906B-182E3184706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41B52-7ED3-4C52-A974-D97F8EC8E18C}" type="datetimeFigureOut">
              <a:rPr lang="en-US" smtClean="0"/>
              <a:t>5/16/2013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5540-C1F8-4EC1-906B-182E3184706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41B52-7ED3-4C52-A974-D97F8EC8E18C}" type="datetimeFigureOut">
              <a:rPr lang="en-US" smtClean="0"/>
              <a:t>5/16/2013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5540-C1F8-4EC1-906B-182E3184706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41B52-7ED3-4C52-A974-D97F8EC8E18C}" type="datetimeFigureOut">
              <a:rPr lang="en-US" smtClean="0"/>
              <a:t>5/16/2013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5540-C1F8-4EC1-906B-182E3184706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41B52-7ED3-4C52-A974-D97F8EC8E18C}" type="datetimeFigureOut">
              <a:rPr lang="en-US" smtClean="0"/>
              <a:t>5/16/2013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5540-C1F8-4EC1-906B-182E3184706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41B52-7ED3-4C52-A974-D97F8EC8E18C}" type="datetimeFigureOut">
              <a:rPr lang="en-US" smtClean="0"/>
              <a:t>5/16/2013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5540-C1F8-4EC1-906B-182E3184706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41B52-7ED3-4C52-A974-D97F8EC8E18C}" type="datetimeFigureOut">
              <a:rPr lang="en-US" smtClean="0"/>
              <a:t>5/16/2013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5540-C1F8-4EC1-906B-182E3184706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41B52-7ED3-4C52-A974-D97F8EC8E18C}" type="datetimeFigureOut">
              <a:rPr lang="en-US" smtClean="0"/>
              <a:t>5/16/2013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5540-C1F8-4EC1-906B-182E3184706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41B52-7ED3-4C52-A974-D97F8EC8E18C}" type="datetimeFigureOut">
              <a:rPr lang="en-US" smtClean="0"/>
              <a:t>5/16/2013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5540-C1F8-4EC1-906B-182E3184706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41B52-7ED3-4C52-A974-D97F8EC8E18C}" type="datetimeFigureOut">
              <a:rPr lang="en-US" smtClean="0"/>
              <a:t>5/16/2013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5540-C1F8-4EC1-906B-182E3184706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41B52-7ED3-4C52-A974-D97F8EC8E18C}" type="datetimeFigureOut">
              <a:rPr lang="en-US" smtClean="0"/>
              <a:t>5/16/2013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5540-C1F8-4EC1-906B-182E3184706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D141B52-7ED3-4C52-A974-D97F8EC8E18C}" type="datetimeFigureOut">
              <a:rPr lang="en-US" smtClean="0"/>
              <a:t>5/16/2013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7AA5540-C1F8-4EC1-906B-182E31847067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rh.noaa.gov/crp/?n=education-airmasse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Convection.gi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rh.noaa.gov/crp/?n=education-heattransfe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dirty="0" smtClean="0"/>
              <a:t>Air Masses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40210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876800"/>
            <a:ext cx="6512511" cy="1143000"/>
          </a:xfrm>
        </p:spPr>
        <p:txBody>
          <a:bodyPr/>
          <a:lstStyle/>
          <a:p>
            <a:r>
              <a:rPr lang="en-US" sz="4800" dirty="0" smtClean="0"/>
              <a:t>Location of Air Masses</a:t>
            </a:r>
            <a:endParaRPr lang="en-US" sz="4800" dirty="0"/>
          </a:p>
        </p:txBody>
      </p:sp>
      <p:pic>
        <p:nvPicPr>
          <p:cNvPr id="4" name="Content Placeholder 3">
            <a:hlinkClick r:id="rId3"/>
          </p:cNvPr>
          <p:cNvPicPr>
            <a:picLocks noGrp="1" noChangeAspect="1"/>
          </p:cNvPicPr>
          <p:nvPr>
            <p:ph sz="quarter" idx="1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457200"/>
            <a:ext cx="4855221" cy="3657600"/>
          </a:xfrm>
        </p:spPr>
      </p:pic>
    </p:spTree>
    <p:extLst>
      <p:ext uri="{BB962C8B-B14F-4D97-AF65-F5344CB8AC3E}">
        <p14:creationId xmlns:p14="http://schemas.microsoft.com/office/powerpoint/2010/main" val="204615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800600"/>
            <a:ext cx="7122111" cy="1143000"/>
          </a:xfrm>
        </p:spPr>
        <p:txBody>
          <a:bodyPr/>
          <a:lstStyle/>
          <a:p>
            <a:r>
              <a:rPr lang="en-US" sz="4800" dirty="0" smtClean="0"/>
              <a:t>Characteristics of </a:t>
            </a:r>
            <a:br>
              <a:rPr lang="en-US" sz="4800" dirty="0" smtClean="0"/>
            </a:br>
            <a:r>
              <a:rPr lang="en-US" sz="4800" dirty="0" smtClean="0"/>
              <a:t>Air Masses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057400" y="457200"/>
            <a:ext cx="6400800" cy="3474720"/>
          </a:xfrm>
        </p:spPr>
        <p:txBody>
          <a:bodyPr/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mT</a:t>
            </a:r>
            <a:r>
              <a:rPr lang="en-US" sz="3600" dirty="0"/>
              <a:t> – </a:t>
            </a:r>
            <a:r>
              <a:rPr lang="en-US" sz="3600" dirty="0" smtClean="0"/>
              <a:t>warm, moist air</a:t>
            </a:r>
            <a:endParaRPr lang="en-US" sz="3600" dirty="0"/>
          </a:p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cT</a:t>
            </a:r>
            <a:r>
              <a:rPr lang="en-US" sz="3600" dirty="0"/>
              <a:t> – </a:t>
            </a:r>
            <a:r>
              <a:rPr lang="en-US" sz="3600" dirty="0" smtClean="0"/>
              <a:t>warm, dry air</a:t>
            </a:r>
            <a:endParaRPr lang="en-US" sz="3600" dirty="0"/>
          </a:p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mP</a:t>
            </a:r>
            <a:r>
              <a:rPr lang="en-US" sz="3600" dirty="0"/>
              <a:t> – </a:t>
            </a:r>
            <a:r>
              <a:rPr lang="en-US" sz="3600" dirty="0" smtClean="0"/>
              <a:t>cold, moist air</a:t>
            </a:r>
            <a:endParaRPr lang="en-US" sz="3600" dirty="0"/>
          </a:p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cP </a:t>
            </a:r>
            <a:r>
              <a:rPr lang="en-US" sz="3600" dirty="0"/>
              <a:t>– </a:t>
            </a:r>
            <a:r>
              <a:rPr lang="en-US" sz="3600" dirty="0" smtClean="0"/>
              <a:t>cold, dry air</a:t>
            </a:r>
            <a:endParaRPr lang="en-US" sz="3600" dirty="0"/>
          </a:p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</a:t>
            </a:r>
            <a:r>
              <a:rPr lang="en-US" sz="3600" dirty="0"/>
              <a:t> – </a:t>
            </a:r>
            <a:r>
              <a:rPr lang="en-US" sz="3600" dirty="0" smtClean="0"/>
              <a:t>super cold, dry air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499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4953000"/>
            <a:ext cx="6512511" cy="1143000"/>
          </a:xfrm>
        </p:spPr>
        <p:txBody>
          <a:bodyPr/>
          <a:lstStyle/>
          <a:p>
            <a:r>
              <a:rPr lang="en-US" sz="4800" dirty="0" smtClean="0"/>
              <a:t>How do air masses move?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457200"/>
            <a:ext cx="6400800" cy="347472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Convection!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1371600"/>
            <a:ext cx="4031942" cy="3023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535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5029200"/>
            <a:ext cx="6512511" cy="1143000"/>
          </a:xfrm>
        </p:spPr>
        <p:txBody>
          <a:bodyPr/>
          <a:lstStyle/>
          <a:p>
            <a:r>
              <a:rPr lang="en-US" sz="6000" dirty="0" smtClean="0"/>
              <a:t>Convection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762000"/>
            <a:ext cx="7620000" cy="3474720"/>
          </a:xfrm>
        </p:spPr>
        <p:txBody>
          <a:bodyPr>
            <a:noAutofit/>
          </a:bodyPr>
          <a:lstStyle/>
          <a:p>
            <a:r>
              <a:rPr lang="en-US" sz="3600" dirty="0" smtClean="0"/>
              <a:t>Warm air rises, and cold air moves in to replace it.</a:t>
            </a:r>
          </a:p>
          <a:p>
            <a:r>
              <a:rPr lang="en-US" sz="3600" dirty="0" smtClean="0"/>
              <a:t>A circulation pattern is formed.</a:t>
            </a:r>
          </a:p>
          <a:p>
            <a:r>
              <a:rPr lang="en-US" sz="3600" dirty="0" smtClean="0"/>
              <a:t>Convection causes air to move and ocean currents to form.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44839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4572000"/>
            <a:ext cx="6969711" cy="1143000"/>
          </a:xfrm>
        </p:spPr>
        <p:txBody>
          <a:bodyPr/>
          <a:lstStyle/>
          <a:p>
            <a:r>
              <a:rPr lang="en-US" sz="4800" dirty="0" smtClean="0"/>
              <a:t>How does convection work?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533400"/>
            <a:ext cx="6400800" cy="347472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Density!</a:t>
            </a:r>
          </a:p>
          <a:p>
            <a:pPr marL="45720" indent="0">
              <a:buNone/>
            </a:pPr>
            <a:endParaRPr lang="en-US" sz="900" dirty="0"/>
          </a:p>
          <a:p>
            <a:r>
              <a:rPr lang="en-US" sz="3600" dirty="0" smtClean="0"/>
              <a:t>Warm air is less dense and  rises.</a:t>
            </a:r>
          </a:p>
          <a:p>
            <a:r>
              <a:rPr lang="en-US" sz="3600" dirty="0" smtClean="0"/>
              <a:t>Cool air is denser and sinks.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62486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4572000"/>
            <a:ext cx="6969711" cy="1600200"/>
          </a:xfrm>
        </p:spPr>
        <p:txBody>
          <a:bodyPr/>
          <a:lstStyle/>
          <a:p>
            <a:r>
              <a:rPr lang="en-US" sz="4800" dirty="0" smtClean="0"/>
              <a:t>How does convection work?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533400"/>
            <a:ext cx="7162800" cy="3810000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en-US" sz="4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Air Pressure!</a:t>
            </a:r>
          </a:p>
          <a:p>
            <a:pPr marL="45720" indent="0">
              <a:buNone/>
            </a:pPr>
            <a:endParaRPr lang="en-US" sz="900" dirty="0"/>
          </a:p>
          <a:p>
            <a:r>
              <a:rPr lang="en-US" sz="3600" dirty="0" smtClean="0"/>
              <a:t>Temperature differences cause air pressure differences. </a:t>
            </a:r>
          </a:p>
          <a:p>
            <a:r>
              <a:rPr lang="en-US" sz="3600" dirty="0" smtClean="0"/>
              <a:t>Warm, less dense air has lower pressure and rises.</a:t>
            </a:r>
          </a:p>
          <a:p>
            <a:r>
              <a:rPr lang="en-US" sz="3600" dirty="0" smtClean="0"/>
              <a:t>Cool, denser air has higher pressure and sinks.</a:t>
            </a:r>
          </a:p>
          <a:p>
            <a:pPr marL="4572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54893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4876800"/>
            <a:ext cx="6512511" cy="1143000"/>
          </a:xfrm>
        </p:spPr>
        <p:txBody>
          <a:bodyPr/>
          <a:lstStyle/>
          <a:p>
            <a:r>
              <a:rPr lang="en-US" sz="4800" dirty="0" smtClean="0"/>
              <a:t>Reflection Question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38200" y="990600"/>
            <a:ext cx="7848600" cy="347472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400" dirty="0" smtClean="0"/>
              <a:t>How do different air masses form?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40796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04800" y="457200"/>
            <a:ext cx="6512511" cy="1143000"/>
          </a:xfrm>
        </p:spPr>
        <p:txBody>
          <a:bodyPr/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Humidity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286000"/>
            <a:ext cx="7848600" cy="377952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relative measure of the amount of water vapor in the air</a:t>
            </a:r>
          </a:p>
          <a:p>
            <a:r>
              <a:rPr lang="en-US" sz="3200" dirty="0" smtClean="0"/>
              <a:t>Psychrometer</a:t>
            </a:r>
          </a:p>
          <a:p>
            <a:r>
              <a:rPr lang="en-US" sz="3200" dirty="0" smtClean="0"/>
              <a:t>Water vapor affects the density of the air.</a:t>
            </a:r>
          </a:p>
          <a:p>
            <a:r>
              <a:rPr lang="en-US" sz="3200" dirty="0" smtClean="0"/>
              <a:t>Cold air is heavier than warm air.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68589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4953000"/>
            <a:ext cx="6512511" cy="1143000"/>
          </a:xfrm>
        </p:spPr>
        <p:txBody>
          <a:bodyPr/>
          <a:lstStyle/>
          <a:p>
            <a:r>
              <a:rPr lang="en-US" sz="6000" dirty="0" smtClean="0"/>
              <a:t>Air Masses</a:t>
            </a:r>
            <a:endParaRPr lang="en-US" sz="6000" dirty="0"/>
          </a:p>
        </p:txBody>
      </p:sp>
      <p:pic>
        <p:nvPicPr>
          <p:cNvPr id="6" name="Content Placeholder 3">
            <a:hlinkClick r:id="rId3"/>
          </p:cNvPr>
          <p:cNvPicPr>
            <a:picLocks noGrp="1" noChangeAspect="1"/>
          </p:cNvPicPr>
          <p:nvPr>
            <p:ph sz="quarter" idx="1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838200"/>
            <a:ext cx="5257800" cy="3472133"/>
          </a:xfrm>
        </p:spPr>
      </p:pic>
    </p:spTree>
    <p:extLst>
      <p:ext uri="{BB962C8B-B14F-4D97-AF65-F5344CB8AC3E}">
        <p14:creationId xmlns:p14="http://schemas.microsoft.com/office/powerpoint/2010/main" val="142595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4267200"/>
            <a:ext cx="6512511" cy="1143000"/>
          </a:xfrm>
        </p:spPr>
        <p:txBody>
          <a:bodyPr/>
          <a:lstStyle/>
          <a:p>
            <a:r>
              <a:rPr lang="en-US" sz="5400" dirty="0" smtClean="0"/>
              <a:t>What is an air </a:t>
            </a:r>
            <a:br>
              <a:rPr lang="en-US" sz="5400" dirty="0" smtClean="0"/>
            </a:br>
            <a:r>
              <a:rPr lang="en-US" sz="5400" dirty="0" smtClean="0"/>
              <a:t>mass?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0" y="990600"/>
            <a:ext cx="8001000" cy="347472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3600" dirty="0" smtClean="0"/>
              <a:t>A body of air that has the same temperature and humidity </a:t>
            </a:r>
            <a:r>
              <a:rPr lang="en-US" sz="3600" dirty="0" smtClean="0"/>
              <a:t>throughout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73378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4648200"/>
            <a:ext cx="6512511" cy="1143000"/>
          </a:xfrm>
        </p:spPr>
        <p:txBody>
          <a:bodyPr/>
          <a:lstStyle/>
          <a:p>
            <a:r>
              <a:rPr lang="en-US" sz="5400" dirty="0" smtClean="0"/>
              <a:t>How do air masses form?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731520"/>
            <a:ext cx="7848600" cy="3474720"/>
          </a:xfrm>
        </p:spPr>
        <p:txBody>
          <a:bodyPr>
            <a:noAutofit/>
          </a:bodyPr>
          <a:lstStyle/>
          <a:p>
            <a:r>
              <a:rPr lang="en-US" sz="3200" dirty="0" smtClean="0"/>
              <a:t>If a large body of air sits over an area of land or water for a long period of time, it will take on the characteristics of the land or water beneath it.</a:t>
            </a:r>
          </a:p>
          <a:p>
            <a:r>
              <a:rPr lang="en-US" sz="3200" dirty="0" smtClean="0"/>
              <a:t>Temperature</a:t>
            </a:r>
          </a:p>
          <a:p>
            <a:r>
              <a:rPr lang="en-US" sz="3200" dirty="0" smtClean="0"/>
              <a:t>Humidity</a:t>
            </a:r>
          </a:p>
        </p:txBody>
      </p:sp>
    </p:spTree>
    <p:extLst>
      <p:ext uri="{BB962C8B-B14F-4D97-AF65-F5344CB8AC3E}">
        <p14:creationId xmlns:p14="http://schemas.microsoft.com/office/powerpoint/2010/main" val="1415403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4876800"/>
            <a:ext cx="7274511" cy="1143000"/>
          </a:xfrm>
        </p:spPr>
        <p:txBody>
          <a:bodyPr/>
          <a:lstStyle/>
          <a:p>
            <a:r>
              <a:rPr lang="en-US" sz="4800" dirty="0" smtClean="0"/>
              <a:t>Location, Location, Location…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457200"/>
            <a:ext cx="8382000" cy="3474720"/>
          </a:xfrm>
        </p:spPr>
        <p:txBody>
          <a:bodyPr>
            <a:noAutofit/>
          </a:bodyPr>
          <a:lstStyle/>
          <a:p>
            <a:r>
              <a:rPr lang="en-US" sz="2800" dirty="0" smtClean="0"/>
              <a:t>Air masses over the equator will have higher temperatures.</a:t>
            </a:r>
          </a:p>
          <a:p>
            <a:r>
              <a:rPr lang="en-US" sz="2800" dirty="0" smtClean="0"/>
              <a:t>Air masses over polar regions will have lower temperatures.</a:t>
            </a:r>
          </a:p>
          <a:p>
            <a:r>
              <a:rPr lang="en-US" sz="2800" dirty="0" smtClean="0"/>
              <a:t>Air masses over water (maritime) will have high humidity (moisture content).</a:t>
            </a:r>
          </a:p>
          <a:p>
            <a:r>
              <a:rPr lang="en-US" sz="2800" dirty="0" smtClean="0"/>
              <a:t>Air masses over land (continental) will have low humidity (moisture content).</a:t>
            </a:r>
          </a:p>
        </p:txBody>
      </p:sp>
    </p:spTree>
    <p:extLst>
      <p:ext uri="{BB962C8B-B14F-4D97-AF65-F5344CB8AC3E}">
        <p14:creationId xmlns:p14="http://schemas.microsoft.com/office/powerpoint/2010/main" val="4237067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4800600"/>
            <a:ext cx="6512511" cy="1143000"/>
          </a:xfrm>
        </p:spPr>
        <p:txBody>
          <a:bodyPr/>
          <a:lstStyle/>
          <a:p>
            <a:r>
              <a:rPr lang="en-US" sz="4800" dirty="0" smtClean="0"/>
              <a:t>Where do air masses form?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731520"/>
            <a:ext cx="7772400" cy="347472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Air masses tend to form in areas with little wind.</a:t>
            </a:r>
          </a:p>
          <a:p>
            <a:pPr marL="45720" indent="0">
              <a:buNone/>
            </a:pPr>
            <a:endParaRPr lang="en-US" sz="1600" dirty="0" smtClean="0"/>
          </a:p>
          <a:p>
            <a:r>
              <a:rPr lang="en-US" sz="3200" dirty="0" smtClean="0"/>
              <a:t>Remember, they sit over an area for a long period of time without moving.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09754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5029200"/>
            <a:ext cx="6512511" cy="1143000"/>
          </a:xfrm>
        </p:spPr>
        <p:txBody>
          <a:bodyPr/>
          <a:lstStyle/>
          <a:p>
            <a:r>
              <a:rPr lang="en-US" sz="4800" dirty="0" smtClean="0"/>
              <a:t>Labeling Air Masses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838200"/>
            <a:ext cx="8305800" cy="3474720"/>
          </a:xfrm>
        </p:spPr>
        <p:txBody>
          <a:bodyPr/>
          <a:lstStyle/>
          <a:p>
            <a:r>
              <a:rPr lang="en-US" sz="3600" dirty="0" smtClean="0"/>
              <a:t>Air masses that form over water are called 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maritime</a:t>
            </a:r>
            <a:r>
              <a:rPr lang="en-US" sz="3600" i="1" dirty="0" smtClean="0"/>
              <a:t>.</a:t>
            </a:r>
            <a:r>
              <a:rPr lang="en-US" sz="3600" b="1" i="1" dirty="0" smtClean="0"/>
              <a:t>  </a:t>
            </a:r>
          </a:p>
          <a:p>
            <a:pPr marL="45720" indent="0">
              <a:buNone/>
            </a:pPr>
            <a:endParaRPr lang="en-US" sz="3600" b="1" i="1" dirty="0" smtClean="0"/>
          </a:p>
          <a:p>
            <a:r>
              <a:rPr lang="en-US" sz="3600" dirty="0" smtClean="0"/>
              <a:t>Air masses that form over land are called 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continental</a:t>
            </a:r>
            <a:r>
              <a:rPr lang="en-US" sz="3600" i="1" dirty="0" smtClean="0"/>
              <a:t>.</a:t>
            </a:r>
          </a:p>
          <a:p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038132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800600"/>
            <a:ext cx="6512511" cy="1495232"/>
          </a:xfrm>
        </p:spPr>
        <p:txBody>
          <a:bodyPr/>
          <a:lstStyle/>
          <a:p>
            <a:r>
              <a:rPr lang="en-US" dirty="0" smtClean="0"/>
              <a:t>Classification of Air Masses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76400" y="457200"/>
            <a:ext cx="6400800" cy="3474720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mT</a:t>
            </a:r>
            <a:r>
              <a:rPr lang="en-US" sz="3600" dirty="0" smtClean="0"/>
              <a:t> – maritime tropical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cT</a:t>
            </a:r>
            <a:r>
              <a:rPr lang="en-US" sz="3600" dirty="0" smtClean="0"/>
              <a:t> – continental tropical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mP</a:t>
            </a:r>
            <a:r>
              <a:rPr lang="en-US" sz="3600" dirty="0" smtClean="0"/>
              <a:t> – maritime polar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cP</a:t>
            </a:r>
            <a:r>
              <a:rPr lang="en-US" sz="3600" dirty="0" smtClean="0"/>
              <a:t> – continental polar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</a:t>
            </a:r>
            <a:r>
              <a:rPr lang="en-US" sz="3600" dirty="0" smtClean="0"/>
              <a:t> – continental arctic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09287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Unit0 xmlns="05070fe1-d26d-4820-95fc-51cc29fca3c5">50</Unit0>
    <Year_x0020_at_x0020_a_x0020_Glance xmlns="05070fe1-d26d-4820-95fc-51cc29fca3c5">21</Year_x0020_at_x0020_a_x0020_Glance>
    <Unit xmlns="05070fe1-d26d-4820-95fc-51cc29fca3c5">50</Unit>
    <Index xmlns="3ea8c385-78c1-4fdd-96b0-5420c47c8a12">12_S080801E_Air Masses</Index>
    <_DCDateModified xmlns="http://schemas.microsoft.com/sharepoint/v3/fields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88ECAAF62F4343944AEDFDFF1FACCE" ma:contentTypeVersion="27" ma:contentTypeDescription="Create a new document." ma:contentTypeScope="" ma:versionID="49a76f5879f69752a1e88700dad16530">
  <xsd:schema xmlns:xsd="http://www.w3.org/2001/XMLSchema" xmlns:p="http://schemas.microsoft.com/office/2006/metadata/properties" xmlns:ns2="3ea8c385-78c1-4fdd-96b0-5420c47c8a12" xmlns:ns3="05070fe1-d26d-4820-95fc-51cc29fca3c5" xmlns:ns5="http://schemas.microsoft.com/sharepoint/v3/fields" targetNamespace="http://schemas.microsoft.com/office/2006/metadata/properties" ma:root="true" ma:fieldsID="e9f15b2868d06a4641c6def29c11b8cf" ns2:_="" ns3:_="" ns5:_="">
    <xsd:import namespace="3ea8c385-78c1-4fdd-96b0-5420c47c8a12"/>
    <xsd:import namespace="05070fe1-d26d-4820-95fc-51cc29fca3c5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Index" minOccurs="0"/>
                <xsd:element ref="ns3:Unit"/>
                <xsd:element ref="ns3:Unit0" minOccurs="0"/>
                <xsd:element ref="ns3:Year_x0020_at_x0020_a_x0020_Glance"/>
                <xsd:element ref="ns5:_DCDateModified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3ea8c385-78c1-4fdd-96b0-5420c47c8a12" elementFormDefault="qualified">
    <xsd:import namespace="http://schemas.microsoft.com/office/2006/documentManagement/types"/>
    <xsd:element name="Index" ma:index="8" nillable="true" ma:displayName="Index" ma:default="" ma:internalName="Index">
      <xsd:simpleType>
        <xsd:restriction base="dms:Text">
          <xsd:maxLength value="255"/>
        </xsd:restriction>
      </xsd:simpleType>
    </xsd:element>
  </xsd:schema>
  <xsd:schema xmlns:xsd="http://www.w3.org/2001/XMLSchema" xmlns:dms="http://schemas.microsoft.com/office/2006/documentManagement/types" targetNamespace="05070fe1-d26d-4820-95fc-51cc29fca3c5" elementFormDefault="qualified">
    <xsd:import namespace="http://schemas.microsoft.com/office/2006/documentManagement/types"/>
    <xsd:element name="Unit" ma:index="9" ma:displayName="Unit Index" ma:list="{11056553-A201-470E-9D34-ACFA8FB196A8}" ma:internalName="Unit" ma:showField="Index">
      <xsd:simpleType>
        <xsd:restriction base="dms:Lookup"/>
      </xsd:simpleType>
    </xsd:element>
    <xsd:element name="Unit0" ma:index="10" nillable="true" ma:displayName="Unit" ma:list="{11056553-A201-470E-9D34-ACFA8FB196A8}" ma:internalName="Unit0" ma:showField="Title">
      <xsd:simpleType>
        <xsd:restriction base="dms:Lookup"/>
      </xsd:simpleType>
    </xsd:element>
    <xsd:element name="Year_x0020_at_x0020_a_x0020_Glance" ma:index="11" ma:displayName="Year at a Glance" ma:list="{860667D4-2671-4E47-9212-9CECA7FD48AA}" ma:internalName="Year_x0020_at_x0020_a_x0020_Glance" ma:showField="Index">
      <xsd:simpleType>
        <xsd:restriction base="dms:Lookup"/>
      </xsd:simpleType>
    </xsd:element>
  </xsd:schema>
  <xsd:schema xmlns:xsd="http://www.w3.org/2001/XMLSchema" xmlns:dms="http://schemas.microsoft.com/office/2006/documentManagement/types" targetNamespace="http://schemas.microsoft.com/sharepoint/v3/fields" elementFormDefault="qualified">
    <xsd:import namespace="http://schemas.microsoft.com/office/2006/documentManagement/types"/>
    <xsd:element name="_DCDateModified" ma:index="13" nillable="true" ma:displayName="Date Modified" ma:description="The date on which this resource was last modified" ma:format="DateTime" ma:internalName="_DCDateModified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E76E2864-3A12-4036-ABFB-773636CC4934}">
  <ds:schemaRefs>
    <ds:schemaRef ds:uri="http://www.w3.org/XML/1998/namespace"/>
    <ds:schemaRef ds:uri="http://schemas.openxmlformats.org/package/2006/metadata/core-properties"/>
    <ds:schemaRef ds:uri="http://purl.org/dc/terms/"/>
    <ds:schemaRef ds:uri="http://purl.org/dc/elements/1.1/"/>
    <ds:schemaRef ds:uri="http://schemas.microsoft.com/office/2006/documentManagement/types"/>
    <ds:schemaRef ds:uri="http://purl.org/dc/dcmitype/"/>
    <ds:schemaRef ds:uri="http://schemas.microsoft.com/sharepoint/v3/fields"/>
    <ds:schemaRef ds:uri="05070fe1-d26d-4820-95fc-51cc29fca3c5"/>
    <ds:schemaRef ds:uri="3ea8c385-78c1-4fdd-96b0-5420c47c8a12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E7B4A3FC-5204-4166-8B7F-F4362F8AB6A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931BC42-D9F0-404E-BD7B-A4AF1234BD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a8c385-78c1-4fdd-96b0-5420c47c8a12"/>
    <ds:schemaRef ds:uri="05070fe1-d26d-4820-95fc-51cc29fca3c5"/>
    <ds:schemaRef ds:uri="http://schemas.microsoft.com/sharepoint/v3/fields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77</TotalTime>
  <Words>390</Words>
  <Application>Microsoft Office PowerPoint</Application>
  <PresentationFormat>On-screen Show (4:3)</PresentationFormat>
  <Paragraphs>64</Paragraphs>
  <Slides>16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Slipstream</vt:lpstr>
      <vt:lpstr>Air Masses</vt:lpstr>
      <vt:lpstr>Humidity</vt:lpstr>
      <vt:lpstr>Air Masses</vt:lpstr>
      <vt:lpstr>What is an air  mass?</vt:lpstr>
      <vt:lpstr>How do air masses form?</vt:lpstr>
      <vt:lpstr>Location, Location, Location…</vt:lpstr>
      <vt:lpstr>Where do air masses form?</vt:lpstr>
      <vt:lpstr>Labeling Air Masses</vt:lpstr>
      <vt:lpstr>Classification of Air Masses</vt:lpstr>
      <vt:lpstr>Location of Air Masses</vt:lpstr>
      <vt:lpstr>Characteristics of  Air Masses</vt:lpstr>
      <vt:lpstr>How do air masses move?</vt:lpstr>
      <vt:lpstr>Convection</vt:lpstr>
      <vt:lpstr>How does convection work?</vt:lpstr>
      <vt:lpstr>How does convection work?</vt:lpstr>
      <vt:lpstr>Reflection Question</vt:lpstr>
    </vt:vector>
  </TitlesOfParts>
  <Company>Region XIII ESC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Air Masses</dc:title>
  <dc:creator>E6420</dc:creator>
  <cp:lastModifiedBy>Region 13</cp:lastModifiedBy>
  <cp:revision>28</cp:revision>
  <dcterms:created xsi:type="dcterms:W3CDTF">2012-10-21T06:34:05Z</dcterms:created>
  <dcterms:modified xsi:type="dcterms:W3CDTF">2013-05-16T19:14:22Z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0x010100B988ECAAF62F4343944AEDFDFF1FACCE</vt:lpwstr>
  </property>
  <property fmtid="{D5CDD505-2E9C-101B-9397-08002B2CF9AE}" pid="3" name="WorkflowCreationPath">
    <vt:lpwstr>1c17756c-56b2-4373-9f84-cc65c96d279c,4;1c17756c-56b2-4373-9f84-cc65c96d279c,4;1c17756c-56b2-4373-9f84-cc65c96d279c,15;</vt:lpwstr>
  </property>
</Properties>
</file>